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89" r:id="rId3"/>
    <p:sldId id="259" r:id="rId4"/>
    <p:sldId id="261" r:id="rId5"/>
    <p:sldId id="291" r:id="rId6"/>
    <p:sldId id="257" r:id="rId7"/>
    <p:sldId id="258" r:id="rId8"/>
    <p:sldId id="292" r:id="rId9"/>
    <p:sldId id="293" r:id="rId10"/>
    <p:sldId id="262" r:id="rId11"/>
    <p:sldId id="294" r:id="rId12"/>
    <p:sldId id="295" r:id="rId13"/>
    <p:sldId id="265" r:id="rId14"/>
    <p:sldId id="296" r:id="rId15"/>
    <p:sldId id="297" r:id="rId16"/>
    <p:sldId id="290" r:id="rId17"/>
    <p:sldId id="298" r:id="rId18"/>
    <p:sldId id="299" r:id="rId19"/>
    <p:sldId id="268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77CB6-8B9C-424B-ADA5-6ECFB0E0D678}">
  <a:tblStyle styleId="{79C77CB6-8B9C-424B-ADA5-6ECFB0E0D6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4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7900" y="2740750"/>
            <a:ext cx="3242550" cy="28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72020">
            <a:off x="239180" y="-461611"/>
            <a:ext cx="2427491" cy="28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" y="2926050"/>
            <a:ext cx="1758718" cy="20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9693">
            <a:off x="6649190" y="240144"/>
            <a:ext cx="1807370" cy="14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010694" y="3725279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793397" y="-485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1168">
            <a:off x="7556113" y="-623425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51" y="-122934"/>
            <a:ext cx="2343000" cy="21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361" y="3054150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 hasCustomPrompt="1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6726" y="-505175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3746">
            <a:off x="-509028" y="3393074"/>
            <a:ext cx="2939206" cy="24218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613075" y="540000"/>
            <a:ext cx="5917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2347900" y="177180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1785175" y="3688150"/>
            <a:ext cx="5573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content by 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Swetha Tandri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09400">
            <a:off x="-46086" y="-239800"/>
            <a:ext cx="1763170" cy="20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7427" y="3946800"/>
            <a:ext cx="1799697" cy="15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17184" y="-332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73996" flipH="1">
            <a:off x="6803285" y="393330"/>
            <a:ext cx="3005512" cy="35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00000">
            <a:off x="3000283" y="3559324"/>
            <a:ext cx="1764660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848894" y="-68071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6940903" y="2276381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24714">
            <a:off x="-921137" y="-299576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73723">
            <a:off x="-395012" y="915751"/>
            <a:ext cx="1763168" cy="208934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20" y="-467843"/>
            <a:ext cx="1415205" cy="12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2089225" y="15012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2089225" y="247572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2089225" y="34501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111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5967976" y="-152361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6">
            <a:off x="170511" y="2984434"/>
            <a:ext cx="3325630" cy="23974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820925" y="2384100"/>
            <a:ext cx="5502300" cy="12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48980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325" y="3170800"/>
            <a:ext cx="3242550" cy="28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94254">
            <a:off x="-769164" y="133199"/>
            <a:ext cx="2964754" cy="35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42801">
            <a:off x="7252584" y="1915976"/>
            <a:ext cx="2623083" cy="212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31347">
            <a:off x="-437396" y="-741079"/>
            <a:ext cx="3741343" cy="269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8725" y="2316475"/>
            <a:ext cx="2303900" cy="273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57955">
            <a:off x="3358330" y="-1280761"/>
            <a:ext cx="2427491" cy="28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00" y="3718075"/>
            <a:ext cx="2004350" cy="17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6914801" y="3314739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7">
            <a:off x="-513596" y="-512479"/>
            <a:ext cx="3741343" cy="269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1475232" y="1060704"/>
            <a:ext cx="6156960" cy="2206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Recursion using Stack by Linkedlist</a:t>
            </a:r>
            <a:endParaRPr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5F0FA-6CE9-2943-8C67-15F1E17ED15F}"/>
              </a:ext>
            </a:extLst>
          </p:cNvPr>
          <p:cNvSpPr txBox="1"/>
          <p:nvPr/>
        </p:nvSpPr>
        <p:spPr>
          <a:xfrm>
            <a:off x="1787914" y="3448720"/>
            <a:ext cx="5531596" cy="7904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Supervised By:</a:t>
            </a:r>
          </a:p>
          <a:p>
            <a:pPr marL="0" marR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Dr. Lamiaa El Refaei</a:t>
            </a: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             -         </a:t>
            </a:r>
            <a:r>
              <a:rPr lang="en-US" sz="16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Eng. Shaimaa Yousry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4888210" cy="817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 Function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Stack (abstract data type) - Wikipedia">
            <a:extLst>
              <a:ext uri="{FF2B5EF4-FFF2-40B4-BE49-F238E27FC236}">
                <a16:creationId xmlns:a16="http://schemas.microsoft.com/office/drawing/2014/main" id="{21F8EDBE-A314-38F2-17EA-4AEEBF575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4"/>
          <a:stretch/>
        </p:blipFill>
        <p:spPr bwMode="auto">
          <a:xfrm>
            <a:off x="1857934" y="2672080"/>
            <a:ext cx="5251525" cy="160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902944" y="261760"/>
            <a:ext cx="4297680" cy="883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114568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 Code: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ADF9714-8510-974F-4689-262A705A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68900"/>
            <a:ext cx="6705600" cy="2986910"/>
          </a:xfrm>
          <a:prstGeom prst="rect">
            <a:avLst/>
          </a:prstGeom>
        </p:spPr>
      </p:pic>
      <p:pic>
        <p:nvPicPr>
          <p:cNvPr id="3" name="Google Shape;222;p32">
            <a:extLst>
              <a:ext uri="{FF2B5EF4-FFF2-40B4-BE49-F238E27FC236}">
                <a16:creationId xmlns:a16="http://schemas.microsoft.com/office/drawing/2014/main" id="{92F91F3E-7C8A-A048-74D5-7D340DEE38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77214">
            <a:off x="7096527" y="-580031"/>
            <a:ext cx="2580668" cy="2752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71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0E2486-3AB8-5D9C-854E-BFB44E6A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64" y="1501020"/>
            <a:ext cx="6869456" cy="3260846"/>
          </a:xfrm>
          <a:prstGeom prst="rect">
            <a:avLst/>
          </a:prstGeom>
        </p:spPr>
      </p:pic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872464" y="350540"/>
            <a:ext cx="424817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970170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Assembly Code:</a:t>
            </a:r>
          </a:p>
        </p:txBody>
      </p:sp>
      <p:pic>
        <p:nvPicPr>
          <p:cNvPr id="3" name="Google Shape;222;p32">
            <a:extLst>
              <a:ext uri="{FF2B5EF4-FFF2-40B4-BE49-F238E27FC236}">
                <a16:creationId xmlns:a16="http://schemas.microsoft.com/office/drawing/2014/main" id="{92F91F3E-7C8A-A048-74D5-7D340DEE38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7759">
            <a:off x="7263303" y="2555887"/>
            <a:ext cx="2715896" cy="3250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83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10940" y="2161005"/>
            <a:ext cx="3713960" cy="821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Peek Funtion</a:t>
            </a:r>
            <a:endParaRPr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2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705578" y="-71047"/>
            <a:ext cx="2693979" cy="306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00;p39">
            <a:extLst>
              <a:ext uri="{FF2B5EF4-FFF2-40B4-BE49-F238E27FC236}">
                <a16:creationId xmlns:a16="http://schemas.microsoft.com/office/drawing/2014/main" id="{FBAC7CBD-60CE-3B8B-8619-A447B0095B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3040" y="3124137"/>
            <a:ext cx="2804160" cy="220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902944" y="261760"/>
            <a:ext cx="4297680" cy="883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Peek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114568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 Code: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E8D0F6A-F7B9-95DD-AF6B-43B9FF5D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84" y="1668900"/>
            <a:ext cx="6778016" cy="2907748"/>
          </a:xfrm>
          <a:prstGeom prst="rect">
            <a:avLst/>
          </a:prstGeom>
        </p:spPr>
      </p:pic>
      <p:pic>
        <p:nvPicPr>
          <p:cNvPr id="7" name="Google Shape;300;p39">
            <a:extLst>
              <a:ext uri="{FF2B5EF4-FFF2-40B4-BE49-F238E27FC236}">
                <a16:creationId xmlns:a16="http://schemas.microsoft.com/office/drawing/2014/main" id="{7777A17C-FC10-CF0D-460F-F16AFA33FD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-1104713"/>
            <a:ext cx="3647440" cy="3167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73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872464" y="350540"/>
            <a:ext cx="424817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Peek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962540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Assembly 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529C-4FFA-ED34-1EA4-B833A228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83" y="1391920"/>
            <a:ext cx="6935157" cy="3385140"/>
          </a:xfrm>
          <a:prstGeom prst="rect">
            <a:avLst/>
          </a:prstGeom>
        </p:spPr>
      </p:pic>
      <p:pic>
        <p:nvPicPr>
          <p:cNvPr id="7" name="Google Shape;300;p39">
            <a:extLst>
              <a:ext uri="{FF2B5EF4-FFF2-40B4-BE49-F238E27FC236}">
                <a16:creationId xmlns:a16="http://schemas.microsoft.com/office/drawing/2014/main" id="{D62BDFCD-FC8F-02C4-BCD2-5F6BB1B728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08893">
            <a:off x="7320279" y="2481768"/>
            <a:ext cx="3647440" cy="3167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28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41AB87-ECB0-90EE-E524-B2DCE41E0895}"/>
              </a:ext>
            </a:extLst>
          </p:cNvPr>
          <p:cNvSpPr txBox="1"/>
          <p:nvPr/>
        </p:nvSpPr>
        <p:spPr>
          <a:xfrm>
            <a:off x="1677750" y="883920"/>
            <a:ext cx="1207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pic>
        <p:nvPicPr>
          <p:cNvPr id="6" name="Google Shape;298;p39">
            <a:extLst>
              <a:ext uri="{FF2B5EF4-FFF2-40B4-BE49-F238E27FC236}">
                <a16:creationId xmlns:a16="http://schemas.microsoft.com/office/drawing/2014/main" id="{1DBCFB2A-ED88-6105-8AAD-BBBD1A3E80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18860">
            <a:off x="5998670" y="-345440"/>
            <a:ext cx="2935159" cy="2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0;p27">
            <a:extLst>
              <a:ext uri="{FF2B5EF4-FFF2-40B4-BE49-F238E27FC236}">
                <a16:creationId xmlns:a16="http://schemas.microsoft.com/office/drawing/2014/main" id="{885864E4-A235-B72B-0E14-4C585B0FE697}"/>
              </a:ext>
            </a:extLst>
          </p:cNvPr>
          <p:cNvSpPr txBox="1">
            <a:spLocks/>
          </p:cNvSpPr>
          <p:nvPr/>
        </p:nvSpPr>
        <p:spPr>
          <a:xfrm>
            <a:off x="2028320" y="1511469"/>
            <a:ext cx="4481856" cy="21205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318787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7B0FE5-59D7-F97A-B1EE-E6C4220D5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84" y="1516499"/>
            <a:ext cx="6432576" cy="3286707"/>
          </a:xfrm>
          <a:prstGeom prst="rect">
            <a:avLst/>
          </a:prstGeom>
        </p:spPr>
      </p:pic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902944" y="261760"/>
            <a:ext cx="4297680" cy="883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99328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 Code:</a:t>
            </a:r>
          </a:p>
        </p:txBody>
      </p:sp>
      <p:pic>
        <p:nvPicPr>
          <p:cNvPr id="3" name="Google Shape;298;p39">
            <a:extLst>
              <a:ext uri="{FF2B5EF4-FFF2-40B4-BE49-F238E27FC236}">
                <a16:creationId xmlns:a16="http://schemas.microsoft.com/office/drawing/2014/main" id="{56D07F4D-3C4F-7592-148A-67BFBDBB17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92690">
            <a:off x="6862270" y="2994454"/>
            <a:ext cx="2935159" cy="269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4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872464" y="350540"/>
            <a:ext cx="4603776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962540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Assembly Code: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3EB5A-64FA-F32F-A827-93BA75E0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9" y="1371600"/>
            <a:ext cx="7290457" cy="3421360"/>
          </a:xfrm>
          <a:prstGeom prst="rect">
            <a:avLst/>
          </a:prstGeom>
        </p:spPr>
      </p:pic>
      <p:pic>
        <p:nvPicPr>
          <p:cNvPr id="6" name="Google Shape;298;p39">
            <a:extLst>
              <a:ext uri="{FF2B5EF4-FFF2-40B4-BE49-F238E27FC236}">
                <a16:creationId xmlns:a16="http://schemas.microsoft.com/office/drawing/2014/main" id="{AA312432-2376-9D3E-F9D4-32AB35AC2F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94120">
            <a:off x="6723455" y="2188327"/>
            <a:ext cx="3407252" cy="323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4;p39">
            <a:extLst>
              <a:ext uri="{FF2B5EF4-FFF2-40B4-BE49-F238E27FC236}">
                <a16:creationId xmlns:a16="http://schemas.microsoft.com/office/drawing/2014/main" id="{F3C41F0A-822D-12E6-33B8-6D8C5AA845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20117">
            <a:off x="6219462" y="-1395232"/>
            <a:ext cx="2058118" cy="3491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67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3722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THANKS!</a:t>
            </a:r>
          </a:p>
        </p:txBody>
      </p:sp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720000" y="1516284"/>
            <a:ext cx="7312830" cy="3182192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Presented By: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Nourhan Farag                       231903707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Malak Mounir                          231903643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Mohannad Mohamed        221903171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Abdelrahman Afify              221903086</a:t>
            </a:r>
          </a:p>
          <a:p>
            <a:pPr marL="0" lvl="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Abdullah Mohamed           221903118</a:t>
            </a:r>
          </a:p>
        </p:txBody>
      </p:sp>
      <p:pic>
        <p:nvPicPr>
          <p:cNvPr id="3" name="Google Shape;294;p39">
            <a:extLst>
              <a:ext uri="{FF2B5EF4-FFF2-40B4-BE49-F238E27FC236}">
                <a16:creationId xmlns:a16="http://schemas.microsoft.com/office/drawing/2014/main" id="{C089D08A-FE6F-F51F-5838-3A113BC8E9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930956">
            <a:off x="-623995" y="2296979"/>
            <a:ext cx="2058118" cy="34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  <p:bldP spid="27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56921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br>
              <a:rPr lang="en" dirty="0"/>
            </a:br>
            <a:br>
              <a:rPr lang="en" sz="1800" dirty="0"/>
            </a:br>
            <a:r>
              <a:rPr lang="en" sz="3600" dirty="0"/>
              <a:t>(Data Structure Used)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21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Recursion using Stack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4EEA0-5020-1630-879E-581AD4FBF7BF}"/>
              </a:ext>
            </a:extLst>
          </p:cNvPr>
          <p:cNvSpPr txBox="1"/>
          <p:nvPr/>
        </p:nvSpPr>
        <p:spPr>
          <a:xfrm>
            <a:off x="598527" y="1265783"/>
            <a:ext cx="4181817" cy="2825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Recursion involves breaking down a problem into smaller, similar sub-problems until reaching a base case.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This process often relies on function calls, which create a call stack to manage local variables and return addresses.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Poppins" panose="00000500000000000000" pitchFamily="2" charset="0"/>
                <a:ea typeface="Georgia" panose="02040502050405020303" pitchFamily="18" charset="0"/>
                <a:cs typeface="Poppins" panose="00000500000000000000" pitchFamily="2" charset="0"/>
              </a:rPr>
              <a:t>Implementing recursion through a stack based on a linked list offers dynamic memory allocation and flexibility, fundamental aspects of computer organization.</a:t>
            </a:r>
            <a:endParaRPr lang="en-US" sz="110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Poppins" panose="00000500000000000000" pitchFamily="2" charset="0"/>
              <a:ea typeface="Georgia" panose="02040502050405020303" pitchFamily="18" charset="0"/>
              <a:cs typeface="Poppins" panose="00000500000000000000" pitchFamily="2" charset="0"/>
            </a:endParaRPr>
          </a:p>
        </p:txBody>
      </p:sp>
      <p:pic>
        <p:nvPicPr>
          <p:cNvPr id="5" name="Google Shape;295;p39">
            <a:extLst>
              <a:ext uri="{FF2B5EF4-FFF2-40B4-BE49-F238E27FC236}">
                <a16:creationId xmlns:a16="http://schemas.microsoft.com/office/drawing/2014/main" id="{E80E4187-C090-3AB2-61B4-66269CE529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041" y="3307080"/>
            <a:ext cx="2255520" cy="183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2;p32">
            <a:extLst>
              <a:ext uri="{FF2B5EF4-FFF2-40B4-BE49-F238E27FC236}">
                <a16:creationId xmlns:a16="http://schemas.microsoft.com/office/drawing/2014/main" id="{16EB7F31-9911-0498-461F-81D47B6049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082515">
            <a:off x="-569426" y="3991105"/>
            <a:ext cx="1979014" cy="198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EC4BE1-8160-D1B7-0574-0D4ADA161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9" r="22359" b="4516"/>
          <a:stretch/>
        </p:blipFill>
        <p:spPr>
          <a:xfrm>
            <a:off x="4923453" y="1262744"/>
            <a:ext cx="2492479" cy="3435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based on Linkedlist</a:t>
            </a:r>
            <a:endParaRPr dirty="0"/>
          </a:p>
        </p:txBody>
      </p:sp>
      <p:sp>
        <p:nvSpPr>
          <p:cNvPr id="209" name="Google Shape;209;p31"/>
          <p:cNvSpPr txBox="1"/>
          <p:nvPr/>
        </p:nvSpPr>
        <p:spPr>
          <a:xfrm>
            <a:off x="720000" y="1484288"/>
            <a:ext cx="7704000" cy="1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Dynamic Memory Management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Efficient Memory Usage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With arrays leads to potential memory wastage. Linked lists only use memory for the actual number of elements in the stack.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Ease of Insertion and Deletion: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Linked list has a time complexity of O(1). In contrast, performing the same operations in an array may require shifting elements, resulting in a time complexity of O(n).</a:t>
            </a:r>
          </a:p>
        </p:txBody>
      </p:sp>
      <p:pic>
        <p:nvPicPr>
          <p:cNvPr id="2" name="Picture 1" descr="Applications of linked list data structure - GeeksforGeeks">
            <a:extLst>
              <a:ext uri="{FF2B5EF4-FFF2-40B4-BE49-F238E27FC236}">
                <a16:creationId xmlns:a16="http://schemas.microsoft.com/office/drawing/2014/main" id="{E3C4849F-07F1-7240-2DF0-37217E97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915498"/>
            <a:ext cx="6858000" cy="167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7;p39">
            <a:extLst>
              <a:ext uri="{FF2B5EF4-FFF2-40B4-BE49-F238E27FC236}">
                <a16:creationId xmlns:a16="http://schemas.microsoft.com/office/drawing/2014/main" id="{0C7D2E16-F039-B4DE-105D-556581169F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5853">
            <a:off x="7792126" y="2452069"/>
            <a:ext cx="2350220" cy="289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5;p39">
            <a:extLst>
              <a:ext uri="{FF2B5EF4-FFF2-40B4-BE49-F238E27FC236}">
                <a16:creationId xmlns:a16="http://schemas.microsoft.com/office/drawing/2014/main" id="{277D4B4F-FECC-6E32-5AA5-E85F4F9F9C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240" y="-818696"/>
            <a:ext cx="3063240" cy="2159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F5097-C194-ADB2-69F2-48BDEBEF4C39}"/>
              </a:ext>
            </a:extLst>
          </p:cNvPr>
          <p:cNvSpPr txBox="1"/>
          <p:nvPr/>
        </p:nvSpPr>
        <p:spPr>
          <a:xfrm>
            <a:off x="720000" y="1081729"/>
            <a:ext cx="531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Advantages of using LinkedList instead of Array:</a:t>
            </a:r>
            <a:endParaRPr lang="en-US" sz="1600" dirty="0">
              <a:solidFill>
                <a:schemeClr val="tx1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ack as linked list&#10;&#10;Description automatically generated">
            <a:extLst>
              <a:ext uri="{FF2B5EF4-FFF2-40B4-BE49-F238E27FC236}">
                <a16:creationId xmlns:a16="http://schemas.microsoft.com/office/drawing/2014/main" id="{957B2AA7-8923-22E7-FACD-371EAF451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44" y="1792936"/>
            <a:ext cx="2818310" cy="20454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9;p31">
            <a:extLst>
              <a:ext uri="{FF2B5EF4-FFF2-40B4-BE49-F238E27FC236}">
                <a16:creationId xmlns:a16="http://schemas.microsoft.com/office/drawing/2014/main" id="{7E5D5195-0995-EC89-F583-44037CCFE220}"/>
              </a:ext>
            </a:extLst>
          </p:cNvPr>
          <p:cNvSpPr txBox="1"/>
          <p:nvPr/>
        </p:nvSpPr>
        <p:spPr>
          <a:xfrm>
            <a:off x="1390561" y="1759174"/>
            <a:ext cx="3288120" cy="227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 Maximum Capacity Limitation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This means that you can push elements onto the stack until you exhaust the available memory.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Easy Implementation of Other Operations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such as peek (viewing the top element without removing it) and isEmpty (checking if the stack is empty).</a:t>
            </a:r>
          </a:p>
        </p:txBody>
      </p:sp>
      <p:pic>
        <p:nvPicPr>
          <p:cNvPr id="6" name="Google Shape;295;p39">
            <a:extLst>
              <a:ext uri="{FF2B5EF4-FFF2-40B4-BE49-F238E27FC236}">
                <a16:creationId xmlns:a16="http://schemas.microsoft.com/office/drawing/2014/main" id="{220DB62D-B3CD-AE02-0A66-F76D3462C5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37788">
            <a:off x="-411947" y="3755514"/>
            <a:ext cx="2961200" cy="222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7;p39">
            <a:extLst>
              <a:ext uri="{FF2B5EF4-FFF2-40B4-BE49-F238E27FC236}">
                <a16:creationId xmlns:a16="http://schemas.microsoft.com/office/drawing/2014/main" id="{BB0F98D6-D578-D0AC-F2A7-995A5D1653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74809">
            <a:off x="7274143" y="-947751"/>
            <a:ext cx="2642445" cy="276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8;p31">
            <a:extLst>
              <a:ext uri="{FF2B5EF4-FFF2-40B4-BE49-F238E27FC236}">
                <a16:creationId xmlns:a16="http://schemas.microsoft.com/office/drawing/2014/main" id="{8647B8F7-D523-06B4-F590-86BB5E532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381" y="7491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Stack based on Linkedlist</a:t>
            </a:r>
            <a:endParaRPr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6F797-BA5B-ABD1-1597-401360B815BC}"/>
              </a:ext>
            </a:extLst>
          </p:cNvPr>
          <p:cNvSpPr txBox="1"/>
          <p:nvPr/>
        </p:nvSpPr>
        <p:spPr>
          <a:xfrm>
            <a:off x="1474381" y="1354344"/>
            <a:ext cx="5312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Advantages of using LinkedList instead of Array:</a:t>
            </a:r>
            <a:endParaRPr lang="en-US" sz="1600" dirty="0">
              <a:solidFill>
                <a:schemeClr val="tx1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ck Definition &amp; Meaning in DSA - GeeksforGeeks">
            <a:extLst>
              <a:ext uri="{FF2B5EF4-FFF2-40B4-BE49-F238E27FC236}">
                <a16:creationId xmlns:a16="http://schemas.microsoft.com/office/drawing/2014/main" id="{FE83DCEC-F1CF-5B93-A595-6FECA025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498" y="1335350"/>
            <a:ext cx="3968861" cy="2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2089224" y="1108624"/>
            <a:ext cx="3085869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 Function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Implementation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2"/>
          </p:nvPr>
        </p:nvSpPr>
        <p:spPr>
          <a:xfrm>
            <a:off x="1174671" y="1131697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1179887" y="1979170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2089224" y="2014451"/>
            <a:ext cx="3085869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 Function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1174672" y="2866360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2089224" y="2866360"/>
            <a:ext cx="3085869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Peek function</a:t>
            </a:r>
            <a:endParaRPr dirty="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92063">
            <a:off x="6461979" y="2399854"/>
            <a:ext cx="3694760" cy="32080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3;p27">
            <a:extLst>
              <a:ext uri="{FF2B5EF4-FFF2-40B4-BE49-F238E27FC236}">
                <a16:creationId xmlns:a16="http://schemas.microsoft.com/office/drawing/2014/main" id="{F8B25F55-A7C7-0D5D-7143-52462AB6D279}"/>
              </a:ext>
            </a:extLst>
          </p:cNvPr>
          <p:cNvSpPr txBox="1">
            <a:spLocks/>
          </p:cNvSpPr>
          <p:nvPr/>
        </p:nvSpPr>
        <p:spPr>
          <a:xfrm>
            <a:off x="1174671" y="3753550"/>
            <a:ext cx="733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" name="Google Shape;166;p27">
            <a:extLst>
              <a:ext uri="{FF2B5EF4-FFF2-40B4-BE49-F238E27FC236}">
                <a16:creationId xmlns:a16="http://schemas.microsoft.com/office/drawing/2014/main" id="{4206BD4C-A95E-5D40-C5E0-8549457B5CAE}"/>
              </a:ext>
            </a:extLst>
          </p:cNvPr>
          <p:cNvSpPr txBox="1">
            <a:spLocks/>
          </p:cNvSpPr>
          <p:nvPr/>
        </p:nvSpPr>
        <p:spPr>
          <a:xfrm>
            <a:off x="2089224" y="3763285"/>
            <a:ext cx="3085869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Main function</a:t>
            </a:r>
          </a:p>
        </p:txBody>
      </p:sp>
      <p:pic>
        <p:nvPicPr>
          <p:cNvPr id="6" name="Google Shape;297;p39">
            <a:extLst>
              <a:ext uri="{FF2B5EF4-FFF2-40B4-BE49-F238E27FC236}">
                <a16:creationId xmlns:a16="http://schemas.microsoft.com/office/drawing/2014/main" id="{B3A27814-959F-EBA4-8D28-53514DDC4E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74809">
            <a:off x="-1085627" y="-1260885"/>
            <a:ext cx="2266116" cy="235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build="p"/>
      <p:bldP spid="161" grpId="0"/>
      <p:bldP spid="162" grpId="0"/>
      <p:bldP spid="163" grpId="0"/>
      <p:bldP spid="164" grpId="0" build="p"/>
      <p:bldP spid="165" grpId="0"/>
      <p:bldP spid="166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6121">
            <a:off x="6969425" y="2790581"/>
            <a:ext cx="2373602" cy="220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97;p39">
            <a:extLst>
              <a:ext uri="{FF2B5EF4-FFF2-40B4-BE49-F238E27FC236}">
                <a16:creationId xmlns:a16="http://schemas.microsoft.com/office/drawing/2014/main" id="{D79E5509-4DDC-1C93-6868-8B194FDEF7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80" y="-352646"/>
            <a:ext cx="1873758" cy="25229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2;p27">
            <a:extLst>
              <a:ext uri="{FF2B5EF4-FFF2-40B4-BE49-F238E27FC236}">
                <a16:creationId xmlns:a16="http://schemas.microsoft.com/office/drawing/2014/main" id="{2EF86270-90E6-C1E3-3B2A-F7A33D1444E0}"/>
              </a:ext>
            </a:extLst>
          </p:cNvPr>
          <p:cNvSpPr txBox="1">
            <a:spLocks/>
          </p:cNvSpPr>
          <p:nvPr/>
        </p:nvSpPr>
        <p:spPr>
          <a:xfrm>
            <a:off x="3867224" y="999736"/>
            <a:ext cx="1409551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8" name="Google Shape;160;p27">
            <a:extLst>
              <a:ext uri="{FF2B5EF4-FFF2-40B4-BE49-F238E27FC236}">
                <a16:creationId xmlns:a16="http://schemas.microsoft.com/office/drawing/2014/main" id="{9BA74253-345D-6DFA-5DEF-03A8F12F850C}"/>
              </a:ext>
            </a:extLst>
          </p:cNvPr>
          <p:cNvSpPr txBox="1">
            <a:spLocks/>
          </p:cNvSpPr>
          <p:nvPr/>
        </p:nvSpPr>
        <p:spPr>
          <a:xfrm>
            <a:off x="2291080" y="1733236"/>
            <a:ext cx="4561840" cy="1063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Push Function</a:t>
            </a:r>
          </a:p>
        </p:txBody>
      </p:sp>
      <p:pic>
        <p:nvPicPr>
          <p:cNvPr id="9" name="Picture 4" descr="Stack (abstract data type) - Wikipedia">
            <a:extLst>
              <a:ext uri="{FF2B5EF4-FFF2-40B4-BE49-F238E27FC236}">
                <a16:creationId xmlns:a16="http://schemas.microsoft.com/office/drawing/2014/main" id="{4207FCCF-94A0-3800-81C0-CA537944D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954118" y="2733495"/>
            <a:ext cx="4592955" cy="13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902944" y="261760"/>
            <a:ext cx="4297680" cy="883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Push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1145680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 Code: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780869-A60C-9139-0A1C-475B01C7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84" y="1668900"/>
            <a:ext cx="7155232" cy="2994540"/>
          </a:xfrm>
          <a:prstGeom prst="rect">
            <a:avLst/>
          </a:prstGeom>
        </p:spPr>
      </p:pic>
      <p:pic>
        <p:nvPicPr>
          <p:cNvPr id="12" name="Google Shape;175;p28">
            <a:extLst>
              <a:ext uri="{FF2B5EF4-FFF2-40B4-BE49-F238E27FC236}">
                <a16:creationId xmlns:a16="http://schemas.microsoft.com/office/drawing/2014/main" id="{D606D53E-9D1F-3DD6-A8E5-1E21587B39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7924">
            <a:off x="7267263" y="-642780"/>
            <a:ext cx="2568625" cy="2730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50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;p27">
            <a:extLst>
              <a:ext uri="{FF2B5EF4-FFF2-40B4-BE49-F238E27FC236}">
                <a16:creationId xmlns:a16="http://schemas.microsoft.com/office/drawing/2014/main" id="{E6A35B2F-E1C0-8652-3BA2-83A9151F1224}"/>
              </a:ext>
            </a:extLst>
          </p:cNvPr>
          <p:cNvSpPr txBox="1">
            <a:spLocks/>
          </p:cNvSpPr>
          <p:nvPr/>
        </p:nvSpPr>
        <p:spPr>
          <a:xfrm>
            <a:off x="773492" y="375921"/>
            <a:ext cx="4573296" cy="609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Push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EC25E-A9B6-1031-5412-7911ED0E98FB}"/>
              </a:ext>
            </a:extLst>
          </p:cNvPr>
          <p:cNvSpPr txBox="1"/>
          <p:nvPr/>
        </p:nvSpPr>
        <p:spPr>
          <a:xfrm>
            <a:off x="994384" y="985520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Assembly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DF40F-E8DE-6DA7-7394-D6F56B71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92" y="1508740"/>
            <a:ext cx="7376124" cy="3258839"/>
          </a:xfrm>
          <a:prstGeom prst="rect">
            <a:avLst/>
          </a:prstGeom>
        </p:spPr>
      </p:pic>
      <p:pic>
        <p:nvPicPr>
          <p:cNvPr id="7" name="Google Shape;175;p28">
            <a:extLst>
              <a:ext uri="{FF2B5EF4-FFF2-40B4-BE49-F238E27FC236}">
                <a16:creationId xmlns:a16="http://schemas.microsoft.com/office/drawing/2014/main" id="{9C9B97FE-DA89-EEE3-E137-89BFE5A007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8146">
            <a:off x="-924895" y="3430661"/>
            <a:ext cx="2373602" cy="220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1;p32">
            <a:extLst>
              <a:ext uri="{FF2B5EF4-FFF2-40B4-BE49-F238E27FC236}">
                <a16:creationId xmlns:a16="http://schemas.microsoft.com/office/drawing/2014/main" id="{E5E26EE3-1405-B2C3-B5CD-0FA667F221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34513" y="3210253"/>
            <a:ext cx="2576275" cy="208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7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Composite Functions by Slidesgo">
  <a:themeElements>
    <a:clrScheme name="Simple Light">
      <a:dk1>
        <a:srgbClr val="18134B"/>
      </a:dk1>
      <a:lt1>
        <a:srgbClr val="E6F2FF"/>
      </a:lt1>
      <a:dk2>
        <a:srgbClr val="FFFFFF"/>
      </a:dk2>
      <a:lt2>
        <a:srgbClr val="FB9803"/>
      </a:lt2>
      <a:accent1>
        <a:srgbClr val="FFE096"/>
      </a:accent1>
      <a:accent2>
        <a:srgbClr val="5B92F0"/>
      </a:accent2>
      <a:accent3>
        <a:srgbClr val="4402B9"/>
      </a:accent3>
      <a:accent4>
        <a:srgbClr val="7B2DD3"/>
      </a:accent4>
      <a:accent5>
        <a:srgbClr val="A5579D"/>
      </a:accent5>
      <a:accent6>
        <a:srgbClr val="FFFFFF"/>
      </a:accent6>
      <a:hlink>
        <a:srgbClr val="181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320</Words>
  <Application>Microsoft Office PowerPoint</Application>
  <PresentationFormat>On-screen Show (16:9)</PresentationFormat>
  <Paragraphs>58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Wingdings</vt:lpstr>
      <vt:lpstr>Georgia</vt:lpstr>
      <vt:lpstr>Anaheim</vt:lpstr>
      <vt:lpstr>Inter</vt:lpstr>
      <vt:lpstr>Arial</vt:lpstr>
      <vt:lpstr>Poppins</vt:lpstr>
      <vt:lpstr>Composite Functions by Slidesgo</vt:lpstr>
      <vt:lpstr>Recursion using Stack by Linkedlist</vt:lpstr>
      <vt:lpstr>Introduction  (Data Structure Used)</vt:lpstr>
      <vt:lpstr>Recursion using Stack</vt:lpstr>
      <vt:lpstr>Stack based on Linkedlist</vt:lpstr>
      <vt:lpstr>Stack based on Linkedlist</vt:lpstr>
      <vt:lpstr>Code Implementation</vt:lpstr>
      <vt:lpstr>PowerPoint Presentation</vt:lpstr>
      <vt:lpstr>PowerPoint Presentation</vt:lpstr>
      <vt:lpstr>PowerPoint Presentation</vt:lpstr>
      <vt:lpstr>Pop Function</vt:lpstr>
      <vt:lpstr>PowerPoint Presentation</vt:lpstr>
      <vt:lpstr>PowerPoint Presentation</vt:lpstr>
      <vt:lpstr>Peek Funtion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using Stack by Linkedlist</dc:title>
  <dc:creator>My Lab</dc:creator>
  <cp:lastModifiedBy>nourhan farag</cp:lastModifiedBy>
  <cp:revision>17</cp:revision>
  <dcterms:modified xsi:type="dcterms:W3CDTF">2024-05-05T17:39:13Z</dcterms:modified>
</cp:coreProperties>
</file>